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1357" r:id="rId2"/>
    <p:sldId id="289" r:id="rId3"/>
    <p:sldId id="1354" r:id="rId4"/>
    <p:sldId id="1348" r:id="rId5"/>
    <p:sldId id="1351" r:id="rId6"/>
    <p:sldId id="1353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5" roundtripDataSignature="AMtx7mj8ZEsFunIrN+kOfoSdL/wyF6ZK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1B795A-976C-47F2-8905-A8CF59C2E8F9}">
  <a:tblStyle styleId="{831B795A-976C-47F2-8905-A8CF59C2E8F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A4AB21D-634F-4D04-A91D-7843056E084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23"/>
    <p:restoredTop sz="86371"/>
  </p:normalViewPr>
  <p:slideViewPr>
    <p:cSldViewPr snapToGrid="0" snapToObjects="1">
      <p:cViewPr varScale="1">
        <p:scale>
          <a:sx n="97" d="100"/>
          <a:sy n="97" d="100"/>
        </p:scale>
        <p:origin x="568" y="184"/>
      </p:cViewPr>
      <p:guideLst/>
    </p:cSldViewPr>
  </p:slideViewPr>
  <p:outlineViewPr>
    <p:cViewPr>
      <p:scale>
        <a:sx n="33" d="100"/>
        <a:sy n="33" d="100"/>
      </p:scale>
      <p:origin x="0" y="-209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85" Type="http://customschemas.google.com/relationships/presentationmetadata" Target="metadata"/><Relationship Id="rId3" Type="http://schemas.openxmlformats.org/officeDocument/2006/relationships/slide" Target="slides/slide2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CF465D-61B9-98E7-31A3-9EBDF03958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W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7CFDF-DEDB-B798-4F35-218C072028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1B65C-ED85-6349-B092-005FA3D0DB6F}" type="datetimeFigureOut">
              <a:rPr lang="en-KW" smtClean="0"/>
              <a:t>14/10/2023</a:t>
            </a:fld>
            <a:endParaRPr lang="en-K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900B5B-C8BB-200E-81E9-A5A8E8209D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2687D-D510-55A5-8E34-2760D405F5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C90F1-C235-8649-A263-B262095D5867}" type="slidenum">
              <a:rPr lang="en-KW" smtClean="0"/>
              <a:t>‹#›</a:t>
            </a:fld>
            <a:endParaRPr lang="en-KW"/>
          </a:p>
        </p:txBody>
      </p:sp>
    </p:spTree>
    <p:extLst>
      <p:ext uri="{BB962C8B-B14F-4D97-AF65-F5344CB8AC3E}">
        <p14:creationId xmlns:p14="http://schemas.microsoft.com/office/powerpoint/2010/main" val="20911146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6614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1383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W" dirty="0"/>
          </a:p>
        </p:txBody>
      </p:sp>
    </p:spTree>
    <p:extLst>
      <p:ext uri="{BB962C8B-B14F-4D97-AF65-F5344CB8AC3E}">
        <p14:creationId xmlns:p14="http://schemas.microsoft.com/office/powerpoint/2010/main" val="2029532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W" dirty="0"/>
          </a:p>
        </p:txBody>
      </p:sp>
    </p:spTree>
    <p:extLst>
      <p:ext uri="{BB962C8B-B14F-4D97-AF65-F5344CB8AC3E}">
        <p14:creationId xmlns:p14="http://schemas.microsoft.com/office/powerpoint/2010/main" val="2184432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K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10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"/>
          <p:cNvSpPr txBox="1"/>
          <p:nvPr/>
        </p:nvSpPr>
        <p:spPr>
          <a:xfrm>
            <a:off x="1" y="0"/>
            <a:ext cx="12192000" cy="89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A3EFB252-C63D-6943-9DC3-714FF217DB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97" t="5046" r="12316" b="5945"/>
          <a:stretch/>
        </p:blipFill>
        <p:spPr>
          <a:xfrm>
            <a:off x="4290564" y="1787525"/>
            <a:ext cx="2846226" cy="252481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9ED047-7ADA-D14A-9D67-27860FBC93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755" t="34722" r="16479" b="48593"/>
          <a:stretch/>
        </p:blipFill>
        <p:spPr>
          <a:xfrm>
            <a:off x="1841158" y="4306161"/>
            <a:ext cx="8056604" cy="13963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5577A8-56E3-2744-8E5B-A191253432AE}"/>
              </a:ext>
            </a:extLst>
          </p:cNvPr>
          <p:cNvSpPr txBox="1"/>
          <p:nvPr/>
        </p:nvSpPr>
        <p:spPr>
          <a:xfrm>
            <a:off x="0" y="852616"/>
            <a:ext cx="12191999" cy="658615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KW" dirty="0"/>
          </a:p>
        </p:txBody>
      </p:sp>
      <p:sp>
        <p:nvSpPr>
          <p:cNvPr id="7" name="Google Shape;91;p1">
            <a:extLst>
              <a:ext uri="{FF2B5EF4-FFF2-40B4-BE49-F238E27FC236}">
                <a16:creationId xmlns:a16="http://schemas.microsoft.com/office/drawing/2014/main" id="{E287F03E-0B65-0444-B589-62A3FDA18662}"/>
              </a:ext>
            </a:extLst>
          </p:cNvPr>
          <p:cNvSpPr txBox="1"/>
          <p:nvPr/>
        </p:nvSpPr>
        <p:spPr>
          <a:xfrm>
            <a:off x="0" y="3417954"/>
            <a:ext cx="12192000" cy="1754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1800"/>
            </a:pPr>
            <a:r>
              <a:rPr lang="en-KW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KW" sz="3600" b="1" dirty="0">
                <a:solidFill>
                  <a:schemeClr val="lt1"/>
                </a:solidFill>
                <a:latin typeface="Calibri"/>
                <a:cs typeface="Calibri"/>
                <a:sym typeface="Arial Rounded"/>
              </a:rPr>
              <a:t>J&amp;A BHF Keval Shanthi Student Scholarship Receipients 2022   </a:t>
            </a:r>
          </a:p>
          <a:p>
            <a:pPr lvl="0" algn="ctr">
              <a:buSzPts val="1800"/>
            </a:pPr>
            <a:r>
              <a:rPr lang="en-KW" sz="3600" b="1" dirty="0">
                <a:solidFill>
                  <a:schemeClr val="lt1"/>
                </a:solidFill>
                <a:latin typeface="Calibri"/>
                <a:cs typeface="Calibri"/>
                <a:sym typeface="Arial Rounded"/>
              </a:rPr>
              <a:t> </a:t>
            </a:r>
            <a:endParaRPr sz="3600" b="1" dirty="0">
              <a:solidFill>
                <a:schemeClr val="lt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1664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"/>
          <p:cNvSpPr txBox="1"/>
          <p:nvPr/>
        </p:nvSpPr>
        <p:spPr>
          <a:xfrm>
            <a:off x="1" y="0"/>
            <a:ext cx="12192000" cy="1261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Announcement of J&amp;A Bharat </a:t>
            </a:r>
            <a:r>
              <a:rPr lang="en-GB" sz="28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Keval</a:t>
            </a:r>
            <a:r>
              <a:rPr lang="en-GB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-Shanti Scholarship </a:t>
            </a:r>
            <a:r>
              <a:rPr lang="en-GB" sz="2800" b="1" dirty="0">
                <a:solidFill>
                  <a:schemeClr val="lt1"/>
                </a:solidFill>
              </a:rPr>
              <a:t>Pro</a:t>
            </a:r>
            <a:r>
              <a:rPr lang="en-GB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gram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2" descr="Congratulations GIFs | Tenor">
            <a:extLst>
              <a:ext uri="{FF2B5EF4-FFF2-40B4-BE49-F238E27FC236}">
                <a16:creationId xmlns:a16="http://schemas.microsoft.com/office/drawing/2014/main" id="{ED2DE845-644A-8848-B608-B9A43CE1EE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54"/>
          <a:stretch/>
        </p:blipFill>
        <p:spPr bwMode="auto">
          <a:xfrm>
            <a:off x="0" y="1368070"/>
            <a:ext cx="2162629" cy="17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ongratulations GIFs | Tenor">
            <a:extLst>
              <a:ext uri="{FF2B5EF4-FFF2-40B4-BE49-F238E27FC236}">
                <a16:creationId xmlns:a16="http://schemas.microsoft.com/office/drawing/2014/main" id="{C54C72E0-4930-8946-950C-924F273237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54"/>
          <a:stretch/>
        </p:blipFill>
        <p:spPr bwMode="auto">
          <a:xfrm>
            <a:off x="9941305" y="1368069"/>
            <a:ext cx="2162629" cy="17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1DCEE29-0AE2-6B48-9EC7-116E3484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0" t="42330" r="54844" b="24248"/>
          <a:stretch/>
        </p:blipFill>
        <p:spPr bwMode="auto">
          <a:xfrm>
            <a:off x="0" y="5092295"/>
            <a:ext cx="1236531" cy="17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D9E1ED7-EBDE-4C4B-8E7E-21EBDBCBFC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0" t="42330" r="54844" b="24248"/>
          <a:stretch/>
        </p:blipFill>
        <p:spPr bwMode="auto">
          <a:xfrm>
            <a:off x="10783354" y="5092294"/>
            <a:ext cx="1236531" cy="17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AA8785-6FEA-9532-F2FC-B7C2C4B782A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947" t="33339" r="21277" b="27997"/>
          <a:stretch/>
        </p:blipFill>
        <p:spPr>
          <a:xfrm>
            <a:off x="3311611" y="2162432"/>
            <a:ext cx="5202193" cy="23107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03702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 loop="1">
            <p:snd r:embed="rId3" name="applause.wav"/>
          </p:stSnd>
        </p:sndAc>
      </p:transition>
    </mc:Choice>
    <mc:Fallback xmlns="">
      <p:transition spd="slow">
        <p:fade/>
        <p:sndAc>
          <p:stSnd loop="1">
            <p:snd r:embed="rId8" name="applause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1;p2">
            <a:extLst>
              <a:ext uri="{FF2B5EF4-FFF2-40B4-BE49-F238E27FC236}">
                <a16:creationId xmlns:a16="http://schemas.microsoft.com/office/drawing/2014/main" id="{E8F10DB8-5F7F-22C9-1E59-C23D3C5AAF71}"/>
              </a:ext>
            </a:extLst>
          </p:cNvPr>
          <p:cNvSpPr txBox="1"/>
          <p:nvPr/>
        </p:nvSpPr>
        <p:spPr>
          <a:xfrm>
            <a:off x="9959" y="10182"/>
            <a:ext cx="12192000" cy="6462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KW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Announcement of Receipients- NICMAR </a:t>
            </a:r>
            <a:endParaRPr dirty="0"/>
          </a:p>
        </p:txBody>
      </p:sp>
      <p:pic>
        <p:nvPicPr>
          <p:cNvPr id="5" name="Google Shape;132;p15" descr="Logo&#10;&#10;Description automatically generated">
            <a:extLst>
              <a:ext uri="{FF2B5EF4-FFF2-40B4-BE49-F238E27FC236}">
                <a16:creationId xmlns:a16="http://schemas.microsoft.com/office/drawing/2014/main" id="{E2E6D557-E8EA-6A2E-59C7-35482B4FDB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245" r="11767" b="8682"/>
          <a:stretch/>
        </p:blipFill>
        <p:spPr>
          <a:xfrm>
            <a:off x="0" y="-98863"/>
            <a:ext cx="1271587" cy="1210470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411642B-2DC4-3CF8-1ED9-CE47632FF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2513" y="0"/>
            <a:ext cx="1329446" cy="1210470"/>
          </a:xfrm>
          <a:prstGeom prst="ellipse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1B5306-7DD4-489A-9A81-7FDA0B926D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001704"/>
              </p:ext>
            </p:extLst>
          </p:nvPr>
        </p:nvGraphicFramePr>
        <p:xfrm>
          <a:off x="356324" y="1101228"/>
          <a:ext cx="11073678" cy="2645641"/>
        </p:xfrm>
        <a:graphic>
          <a:graphicData uri="http://schemas.openxmlformats.org/drawingml/2006/table">
            <a:tbl>
              <a:tblPr firstRow="1" firstCol="1" bandRow="1">
                <a:tableStyleId>{831B795A-976C-47F2-8905-A8CF59C2E8F9}</a:tableStyleId>
              </a:tblPr>
              <a:tblGrid>
                <a:gridCol w="752291">
                  <a:extLst>
                    <a:ext uri="{9D8B030D-6E8A-4147-A177-3AD203B41FA5}">
                      <a16:colId xmlns:a16="http://schemas.microsoft.com/office/drawing/2014/main" val="1770751290"/>
                    </a:ext>
                  </a:extLst>
                </a:gridCol>
                <a:gridCol w="3227858">
                  <a:extLst>
                    <a:ext uri="{9D8B030D-6E8A-4147-A177-3AD203B41FA5}">
                      <a16:colId xmlns:a16="http://schemas.microsoft.com/office/drawing/2014/main" val="2661143828"/>
                    </a:ext>
                  </a:extLst>
                </a:gridCol>
                <a:gridCol w="1454727">
                  <a:extLst>
                    <a:ext uri="{9D8B030D-6E8A-4147-A177-3AD203B41FA5}">
                      <a16:colId xmlns:a16="http://schemas.microsoft.com/office/drawing/2014/main" val="3168401010"/>
                    </a:ext>
                  </a:extLst>
                </a:gridCol>
                <a:gridCol w="1163782">
                  <a:extLst>
                    <a:ext uri="{9D8B030D-6E8A-4147-A177-3AD203B41FA5}">
                      <a16:colId xmlns:a16="http://schemas.microsoft.com/office/drawing/2014/main" val="4174379153"/>
                    </a:ext>
                  </a:extLst>
                </a:gridCol>
                <a:gridCol w="2050352">
                  <a:extLst>
                    <a:ext uri="{9D8B030D-6E8A-4147-A177-3AD203B41FA5}">
                      <a16:colId xmlns:a16="http://schemas.microsoft.com/office/drawing/2014/main" val="2458410651"/>
                    </a:ext>
                  </a:extLst>
                </a:gridCol>
                <a:gridCol w="2424668">
                  <a:extLst>
                    <a:ext uri="{9D8B030D-6E8A-4147-A177-3AD203B41FA5}">
                      <a16:colId xmlns:a16="http://schemas.microsoft.com/office/drawing/2014/main" val="2737642052"/>
                    </a:ext>
                  </a:extLst>
                </a:gridCol>
              </a:tblGrid>
              <a:tr h="9161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S.NO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Name of Institution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>
                          <a:effectLst/>
                        </a:rPr>
                        <a:t>Program Title</a:t>
                      </a:r>
                      <a:endParaRPr lang="en-KW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>
                          <a:effectLst/>
                        </a:rPr>
                        <a:t>Duration</a:t>
                      </a:r>
                      <a:endParaRPr lang="en-KW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Name of student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KW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Photo of the Student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5328721"/>
                  </a:ext>
                </a:extLst>
              </a:tr>
              <a:tr h="14156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1)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NATIONAL INSTUTUTE OF CONSTRUCTION MANAGEMENT(NICMAR)</a:t>
                      </a:r>
                      <a:endParaRPr lang="en-KW" sz="18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-  Autonomous University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PGP-HSEM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1 year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Ms </a:t>
                      </a:r>
                      <a:r>
                        <a:rPr lang="en-IN" sz="2000" dirty="0" err="1">
                          <a:effectLst/>
                        </a:rPr>
                        <a:t>Vuda</a:t>
                      </a:r>
                      <a:r>
                        <a:rPr lang="en-IN" sz="2000" dirty="0">
                          <a:effectLst/>
                        </a:rPr>
                        <a:t> </a:t>
                      </a:r>
                      <a:r>
                        <a:rPr lang="en-IN" sz="2000" dirty="0" err="1">
                          <a:effectLst/>
                        </a:rPr>
                        <a:t>Srilekha</a:t>
                      </a:r>
                      <a:endParaRPr lang="en-KW" sz="18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 </a:t>
                      </a:r>
                      <a:endParaRPr lang="en-KW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5988489"/>
                  </a:ext>
                </a:extLst>
              </a:tr>
            </a:tbl>
          </a:graphicData>
        </a:graphic>
      </p:graphicFrame>
      <p:pic>
        <p:nvPicPr>
          <p:cNvPr id="9" name="Picture 8" descr="A person in a green shirt&#10;&#10;Description automatically generated with low confidence">
            <a:extLst>
              <a:ext uri="{FF2B5EF4-FFF2-40B4-BE49-F238E27FC236}">
                <a16:creationId xmlns:a16="http://schemas.microsoft.com/office/drawing/2014/main" id="{815C95A9-ACA4-94F3-0457-3DFFCEF97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4109" y="1958410"/>
            <a:ext cx="1476222" cy="1808962"/>
          </a:xfrm>
          <a:prstGeom prst="ellipse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17149E1-1DAE-920E-D6FF-4DC94CC4529F}"/>
              </a:ext>
            </a:extLst>
          </p:cNvPr>
          <p:cNvGrpSpPr/>
          <p:nvPr/>
        </p:nvGrpSpPr>
        <p:grpSpPr>
          <a:xfrm>
            <a:off x="4567029" y="3955032"/>
            <a:ext cx="2652268" cy="2625877"/>
            <a:chOff x="4278023" y="4232123"/>
            <a:chExt cx="2652268" cy="2625877"/>
          </a:xfrm>
        </p:grpSpPr>
        <p:pic>
          <p:nvPicPr>
            <p:cNvPr id="1026" name="Picture 2" descr="Scholarship stamp">
              <a:extLst>
                <a:ext uri="{FF2B5EF4-FFF2-40B4-BE49-F238E27FC236}">
                  <a16:creationId xmlns:a16="http://schemas.microsoft.com/office/drawing/2014/main" id="{9FE2330A-E34A-3FC1-3CAB-F780024C39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87" t="2037" r="1989" b="9121"/>
            <a:stretch/>
          </p:blipFill>
          <p:spPr bwMode="auto">
            <a:xfrm>
              <a:off x="4278023" y="4232123"/>
              <a:ext cx="2652268" cy="262587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Google Shape;132;p15" descr="Logo&#10;&#10;Description automatically generated">
              <a:extLst>
                <a:ext uri="{FF2B5EF4-FFF2-40B4-BE49-F238E27FC236}">
                  <a16:creationId xmlns:a16="http://schemas.microsoft.com/office/drawing/2014/main" id="{7E79C904-A9BB-7E46-4F17-35AA9871CEC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1245" r="11767" b="8682"/>
            <a:stretch/>
          </p:blipFill>
          <p:spPr>
            <a:xfrm>
              <a:off x="4964145" y="4896552"/>
              <a:ext cx="1280023" cy="1297017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74751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1;p2">
            <a:extLst>
              <a:ext uri="{FF2B5EF4-FFF2-40B4-BE49-F238E27FC236}">
                <a16:creationId xmlns:a16="http://schemas.microsoft.com/office/drawing/2014/main" id="{E8F10DB8-5F7F-22C9-1E59-C23D3C5AAF71}"/>
              </a:ext>
            </a:extLst>
          </p:cNvPr>
          <p:cNvSpPr txBox="1"/>
          <p:nvPr/>
        </p:nvSpPr>
        <p:spPr>
          <a:xfrm>
            <a:off x="9959" y="10182"/>
            <a:ext cx="12192000" cy="6462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KW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Announcement of Receipients- NICMAR </a:t>
            </a:r>
            <a:endParaRPr dirty="0"/>
          </a:p>
        </p:txBody>
      </p:sp>
      <p:pic>
        <p:nvPicPr>
          <p:cNvPr id="5" name="Google Shape;132;p15" descr="Logo&#10;&#10;Description automatically generated">
            <a:extLst>
              <a:ext uri="{FF2B5EF4-FFF2-40B4-BE49-F238E27FC236}">
                <a16:creationId xmlns:a16="http://schemas.microsoft.com/office/drawing/2014/main" id="{E2E6D557-E8EA-6A2E-59C7-35482B4FDB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245" r="11767" b="8682"/>
          <a:stretch/>
        </p:blipFill>
        <p:spPr>
          <a:xfrm>
            <a:off x="0" y="-98863"/>
            <a:ext cx="1271587" cy="1210470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411642B-2DC4-3CF8-1ED9-CE47632FF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2513" y="0"/>
            <a:ext cx="1329446" cy="1210470"/>
          </a:xfrm>
          <a:prstGeom prst="ellipse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1B5306-7DD4-489A-9A81-7FDA0B926D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969860"/>
              </p:ext>
            </p:extLst>
          </p:nvPr>
        </p:nvGraphicFramePr>
        <p:xfrm>
          <a:off x="356324" y="1101228"/>
          <a:ext cx="11073678" cy="2926057"/>
        </p:xfrm>
        <a:graphic>
          <a:graphicData uri="http://schemas.openxmlformats.org/drawingml/2006/table">
            <a:tbl>
              <a:tblPr firstRow="1" firstCol="1" bandRow="1">
                <a:tableStyleId>{831B795A-976C-47F2-8905-A8CF59C2E8F9}</a:tableStyleId>
              </a:tblPr>
              <a:tblGrid>
                <a:gridCol w="752291">
                  <a:extLst>
                    <a:ext uri="{9D8B030D-6E8A-4147-A177-3AD203B41FA5}">
                      <a16:colId xmlns:a16="http://schemas.microsoft.com/office/drawing/2014/main" val="1770751290"/>
                    </a:ext>
                  </a:extLst>
                </a:gridCol>
                <a:gridCol w="3227858">
                  <a:extLst>
                    <a:ext uri="{9D8B030D-6E8A-4147-A177-3AD203B41FA5}">
                      <a16:colId xmlns:a16="http://schemas.microsoft.com/office/drawing/2014/main" val="2661143828"/>
                    </a:ext>
                  </a:extLst>
                </a:gridCol>
                <a:gridCol w="1454727">
                  <a:extLst>
                    <a:ext uri="{9D8B030D-6E8A-4147-A177-3AD203B41FA5}">
                      <a16:colId xmlns:a16="http://schemas.microsoft.com/office/drawing/2014/main" val="3168401010"/>
                    </a:ext>
                  </a:extLst>
                </a:gridCol>
                <a:gridCol w="1163782">
                  <a:extLst>
                    <a:ext uri="{9D8B030D-6E8A-4147-A177-3AD203B41FA5}">
                      <a16:colId xmlns:a16="http://schemas.microsoft.com/office/drawing/2014/main" val="4174379153"/>
                    </a:ext>
                  </a:extLst>
                </a:gridCol>
                <a:gridCol w="2050352">
                  <a:extLst>
                    <a:ext uri="{9D8B030D-6E8A-4147-A177-3AD203B41FA5}">
                      <a16:colId xmlns:a16="http://schemas.microsoft.com/office/drawing/2014/main" val="2458410651"/>
                    </a:ext>
                  </a:extLst>
                </a:gridCol>
                <a:gridCol w="2424668">
                  <a:extLst>
                    <a:ext uri="{9D8B030D-6E8A-4147-A177-3AD203B41FA5}">
                      <a16:colId xmlns:a16="http://schemas.microsoft.com/office/drawing/2014/main" val="2737642052"/>
                    </a:ext>
                  </a:extLst>
                </a:gridCol>
              </a:tblGrid>
              <a:tr h="9161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S.NO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Name of Institution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>
                          <a:effectLst/>
                        </a:rPr>
                        <a:t>Program Title</a:t>
                      </a:r>
                      <a:endParaRPr lang="en-KW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>
                          <a:effectLst/>
                        </a:rPr>
                        <a:t>Duration</a:t>
                      </a:r>
                      <a:endParaRPr lang="en-KW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Name of student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KW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Photo of the Student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5328721"/>
                  </a:ext>
                </a:extLst>
              </a:tr>
              <a:tr h="14156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2)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NATIONAL INSTUTUTE OF CONSTRUCTION MANAGEMENT(NICMAR)</a:t>
                      </a:r>
                      <a:endParaRPr lang="en-KW" sz="18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-  Autonomous University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PGP-HSEM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1 year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Ms </a:t>
                      </a:r>
                      <a:r>
                        <a:rPr lang="en-IN" sz="2000" dirty="0" err="1">
                          <a:effectLst/>
                        </a:rPr>
                        <a:t>Satabdi</a:t>
                      </a:r>
                      <a:r>
                        <a:rPr lang="en-IN" sz="2000" dirty="0">
                          <a:effectLst/>
                        </a:rPr>
                        <a:t> Priyadarshini</a:t>
                      </a:r>
                      <a:r>
                        <a:rPr lang="en-GB" sz="1800" dirty="0"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9558656"/>
                  </a:ext>
                </a:extLst>
              </a:tr>
            </a:tbl>
          </a:graphicData>
        </a:graphic>
      </p:graphicFrame>
      <p:pic>
        <p:nvPicPr>
          <p:cNvPr id="11" name="Picture 10" descr="A person in a white shirt&#10;&#10;Description automatically generated with low confidence">
            <a:extLst>
              <a:ext uri="{FF2B5EF4-FFF2-40B4-BE49-F238E27FC236}">
                <a16:creationId xmlns:a16="http://schemas.microsoft.com/office/drawing/2014/main" id="{6430AB23-A9AE-476C-1B2D-00C9CDD26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0264" y="2028791"/>
            <a:ext cx="1405267" cy="1808961"/>
          </a:xfrm>
          <a:prstGeom prst="ellipse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17149E1-1DAE-920E-D6FF-4DC94CC4529F}"/>
              </a:ext>
            </a:extLst>
          </p:cNvPr>
          <p:cNvGrpSpPr/>
          <p:nvPr/>
        </p:nvGrpSpPr>
        <p:grpSpPr>
          <a:xfrm>
            <a:off x="4567029" y="4027285"/>
            <a:ext cx="2652268" cy="2625877"/>
            <a:chOff x="4278023" y="4232123"/>
            <a:chExt cx="2652268" cy="2625877"/>
          </a:xfrm>
        </p:grpSpPr>
        <p:pic>
          <p:nvPicPr>
            <p:cNvPr id="1026" name="Picture 2" descr="Scholarship stamp">
              <a:extLst>
                <a:ext uri="{FF2B5EF4-FFF2-40B4-BE49-F238E27FC236}">
                  <a16:creationId xmlns:a16="http://schemas.microsoft.com/office/drawing/2014/main" id="{9FE2330A-E34A-3FC1-3CAB-F780024C39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87" t="2037" r="1989" b="9121"/>
            <a:stretch/>
          </p:blipFill>
          <p:spPr bwMode="auto">
            <a:xfrm>
              <a:off x="4278023" y="4232123"/>
              <a:ext cx="2652268" cy="262587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Google Shape;132;p15" descr="Logo&#10;&#10;Description automatically generated">
              <a:extLst>
                <a:ext uri="{FF2B5EF4-FFF2-40B4-BE49-F238E27FC236}">
                  <a16:creationId xmlns:a16="http://schemas.microsoft.com/office/drawing/2014/main" id="{7E79C904-A9BB-7E46-4F17-35AA9871CEC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1245" r="11767" b="8682"/>
            <a:stretch/>
          </p:blipFill>
          <p:spPr>
            <a:xfrm>
              <a:off x="4964145" y="4896552"/>
              <a:ext cx="1280023" cy="1297017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1657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1;p2">
            <a:extLst>
              <a:ext uri="{FF2B5EF4-FFF2-40B4-BE49-F238E27FC236}">
                <a16:creationId xmlns:a16="http://schemas.microsoft.com/office/drawing/2014/main" id="{E8F10DB8-5F7F-22C9-1E59-C23D3C5AAF71}"/>
              </a:ext>
            </a:extLst>
          </p:cNvPr>
          <p:cNvSpPr txBox="1"/>
          <p:nvPr/>
        </p:nvSpPr>
        <p:spPr>
          <a:xfrm>
            <a:off x="9959" y="10182"/>
            <a:ext cx="12192000" cy="6462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KW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Announcement of Receipients-Connect IT Solutions  </a:t>
            </a:r>
            <a:endParaRPr dirty="0"/>
          </a:p>
        </p:txBody>
      </p:sp>
      <p:pic>
        <p:nvPicPr>
          <p:cNvPr id="5" name="Google Shape;132;p15" descr="Logo&#10;&#10;Description automatically generated">
            <a:extLst>
              <a:ext uri="{FF2B5EF4-FFF2-40B4-BE49-F238E27FC236}">
                <a16:creationId xmlns:a16="http://schemas.microsoft.com/office/drawing/2014/main" id="{E2E6D557-E8EA-6A2E-59C7-35482B4FDB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1245" r="11767" b="8682"/>
          <a:stretch/>
        </p:blipFill>
        <p:spPr>
          <a:xfrm>
            <a:off x="0" y="0"/>
            <a:ext cx="1271587" cy="1210470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411642B-2DC4-3CF8-1ED9-CE47632FF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2513" y="0"/>
            <a:ext cx="1329446" cy="1210470"/>
          </a:xfrm>
          <a:prstGeom prst="ellipse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1B5306-7DD4-489A-9A81-7FDA0B926D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64009"/>
              </p:ext>
            </p:extLst>
          </p:nvPr>
        </p:nvGraphicFramePr>
        <p:xfrm>
          <a:off x="356323" y="1572600"/>
          <a:ext cx="11073678" cy="3124050"/>
        </p:xfrm>
        <a:graphic>
          <a:graphicData uri="http://schemas.openxmlformats.org/drawingml/2006/table">
            <a:tbl>
              <a:tblPr firstRow="1" firstCol="1" bandRow="1">
                <a:tableStyleId>{831B795A-976C-47F2-8905-A8CF59C2E8F9}</a:tableStyleId>
              </a:tblPr>
              <a:tblGrid>
                <a:gridCol w="752291">
                  <a:extLst>
                    <a:ext uri="{9D8B030D-6E8A-4147-A177-3AD203B41FA5}">
                      <a16:colId xmlns:a16="http://schemas.microsoft.com/office/drawing/2014/main" val="1770751290"/>
                    </a:ext>
                  </a:extLst>
                </a:gridCol>
                <a:gridCol w="3227858">
                  <a:extLst>
                    <a:ext uri="{9D8B030D-6E8A-4147-A177-3AD203B41FA5}">
                      <a16:colId xmlns:a16="http://schemas.microsoft.com/office/drawing/2014/main" val="2661143828"/>
                    </a:ext>
                  </a:extLst>
                </a:gridCol>
                <a:gridCol w="1454727">
                  <a:extLst>
                    <a:ext uri="{9D8B030D-6E8A-4147-A177-3AD203B41FA5}">
                      <a16:colId xmlns:a16="http://schemas.microsoft.com/office/drawing/2014/main" val="3168401010"/>
                    </a:ext>
                  </a:extLst>
                </a:gridCol>
                <a:gridCol w="1163782">
                  <a:extLst>
                    <a:ext uri="{9D8B030D-6E8A-4147-A177-3AD203B41FA5}">
                      <a16:colId xmlns:a16="http://schemas.microsoft.com/office/drawing/2014/main" val="4174379153"/>
                    </a:ext>
                  </a:extLst>
                </a:gridCol>
                <a:gridCol w="2050352">
                  <a:extLst>
                    <a:ext uri="{9D8B030D-6E8A-4147-A177-3AD203B41FA5}">
                      <a16:colId xmlns:a16="http://schemas.microsoft.com/office/drawing/2014/main" val="2458410651"/>
                    </a:ext>
                  </a:extLst>
                </a:gridCol>
                <a:gridCol w="2424668">
                  <a:extLst>
                    <a:ext uri="{9D8B030D-6E8A-4147-A177-3AD203B41FA5}">
                      <a16:colId xmlns:a16="http://schemas.microsoft.com/office/drawing/2014/main" val="2737642052"/>
                    </a:ext>
                  </a:extLst>
                </a:gridCol>
              </a:tblGrid>
              <a:tr h="9161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S.NO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Name of Institution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Program Title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>
                          <a:effectLst/>
                        </a:rPr>
                        <a:t>Duration</a:t>
                      </a:r>
                      <a:endParaRPr lang="en-KW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Name of student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KW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Photo of the Student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5328721"/>
                  </a:ext>
                </a:extLst>
              </a:tr>
              <a:tr h="1415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3)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CONNECT IT SOLUTIONS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 Affiliated to State Board of Technical Education, Telangana State Government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Certificate Program in Industrial Safety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Year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Mr. </a:t>
                      </a:r>
                      <a:r>
                        <a:rPr lang="en-IN" sz="2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Vemuri</a:t>
                      </a: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Aditya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5988489"/>
                  </a:ext>
                </a:extLst>
              </a:tr>
            </a:tbl>
          </a:graphicData>
        </a:graphic>
      </p:graphicFrame>
      <p:pic>
        <p:nvPicPr>
          <p:cNvPr id="7" name="Picture 6" descr="A picture containing person, person, posing, male&#10;&#10;Description automatically generated">
            <a:extLst>
              <a:ext uri="{FF2B5EF4-FFF2-40B4-BE49-F238E27FC236}">
                <a16:creationId xmlns:a16="http://schemas.microsoft.com/office/drawing/2014/main" id="{41D5704E-3D68-BA10-BDD8-44912B74B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1042" y="2590800"/>
            <a:ext cx="1605074" cy="1884217"/>
          </a:xfrm>
          <a:prstGeom prst="ellipse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4942B0B-B1CB-95A1-B4E4-55F9352E3B60}"/>
              </a:ext>
            </a:extLst>
          </p:cNvPr>
          <p:cNvGrpSpPr/>
          <p:nvPr/>
        </p:nvGrpSpPr>
        <p:grpSpPr>
          <a:xfrm>
            <a:off x="4278023" y="4232123"/>
            <a:ext cx="2652268" cy="2625877"/>
            <a:chOff x="4278023" y="4232123"/>
            <a:chExt cx="2652268" cy="2625877"/>
          </a:xfrm>
        </p:grpSpPr>
        <p:pic>
          <p:nvPicPr>
            <p:cNvPr id="10" name="Picture 2" descr="Scholarship stamp">
              <a:extLst>
                <a:ext uri="{FF2B5EF4-FFF2-40B4-BE49-F238E27FC236}">
                  <a16:creationId xmlns:a16="http://schemas.microsoft.com/office/drawing/2014/main" id="{75198203-718E-401D-6A32-E26D45D328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87" t="2037" r="1989" b="9121"/>
            <a:stretch/>
          </p:blipFill>
          <p:spPr bwMode="auto">
            <a:xfrm>
              <a:off x="4278023" y="4232123"/>
              <a:ext cx="2652268" cy="262587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Google Shape;132;p15" descr="Logo&#10;&#10;Description automatically generated">
              <a:extLst>
                <a:ext uri="{FF2B5EF4-FFF2-40B4-BE49-F238E27FC236}">
                  <a16:creationId xmlns:a16="http://schemas.microsoft.com/office/drawing/2014/main" id="{27160AB0-172C-3DAE-6B28-7D5FD3A4CEC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1245" r="11767" b="8682"/>
            <a:stretch/>
          </p:blipFill>
          <p:spPr>
            <a:xfrm>
              <a:off x="4964145" y="4896552"/>
              <a:ext cx="1280023" cy="1297017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7348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1;p2">
            <a:extLst>
              <a:ext uri="{FF2B5EF4-FFF2-40B4-BE49-F238E27FC236}">
                <a16:creationId xmlns:a16="http://schemas.microsoft.com/office/drawing/2014/main" id="{E8F10DB8-5F7F-22C9-1E59-C23D3C5AAF71}"/>
              </a:ext>
            </a:extLst>
          </p:cNvPr>
          <p:cNvSpPr txBox="1"/>
          <p:nvPr/>
        </p:nvSpPr>
        <p:spPr>
          <a:xfrm>
            <a:off x="9959" y="10182"/>
            <a:ext cx="12192000" cy="6462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KW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Announcement of Receipients-Connect IT Solutions  </a:t>
            </a:r>
            <a:endParaRPr dirty="0"/>
          </a:p>
        </p:txBody>
      </p:sp>
      <p:pic>
        <p:nvPicPr>
          <p:cNvPr id="5" name="Google Shape;132;p15" descr="Logo&#10;&#10;Description automatically generated">
            <a:extLst>
              <a:ext uri="{FF2B5EF4-FFF2-40B4-BE49-F238E27FC236}">
                <a16:creationId xmlns:a16="http://schemas.microsoft.com/office/drawing/2014/main" id="{E2E6D557-E8EA-6A2E-59C7-35482B4FDB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1245" r="11767" b="8682"/>
          <a:stretch/>
        </p:blipFill>
        <p:spPr>
          <a:xfrm>
            <a:off x="0" y="0"/>
            <a:ext cx="1271587" cy="1210470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411642B-2DC4-3CF8-1ED9-CE47632FF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2513" y="0"/>
            <a:ext cx="1329446" cy="1210470"/>
          </a:xfrm>
          <a:prstGeom prst="ellipse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1B5306-7DD4-489A-9A81-7FDA0B926D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138458"/>
              </p:ext>
            </p:extLst>
          </p:nvPr>
        </p:nvGraphicFramePr>
        <p:xfrm>
          <a:off x="356323" y="1572600"/>
          <a:ext cx="11073678" cy="3952090"/>
        </p:xfrm>
        <a:graphic>
          <a:graphicData uri="http://schemas.openxmlformats.org/drawingml/2006/table">
            <a:tbl>
              <a:tblPr firstRow="1" firstCol="1" bandRow="1">
                <a:tableStyleId>{831B795A-976C-47F2-8905-A8CF59C2E8F9}</a:tableStyleId>
              </a:tblPr>
              <a:tblGrid>
                <a:gridCol w="752291">
                  <a:extLst>
                    <a:ext uri="{9D8B030D-6E8A-4147-A177-3AD203B41FA5}">
                      <a16:colId xmlns:a16="http://schemas.microsoft.com/office/drawing/2014/main" val="1770751290"/>
                    </a:ext>
                  </a:extLst>
                </a:gridCol>
                <a:gridCol w="3227858">
                  <a:extLst>
                    <a:ext uri="{9D8B030D-6E8A-4147-A177-3AD203B41FA5}">
                      <a16:colId xmlns:a16="http://schemas.microsoft.com/office/drawing/2014/main" val="2661143828"/>
                    </a:ext>
                  </a:extLst>
                </a:gridCol>
                <a:gridCol w="1454727">
                  <a:extLst>
                    <a:ext uri="{9D8B030D-6E8A-4147-A177-3AD203B41FA5}">
                      <a16:colId xmlns:a16="http://schemas.microsoft.com/office/drawing/2014/main" val="3168401010"/>
                    </a:ext>
                  </a:extLst>
                </a:gridCol>
                <a:gridCol w="1163782">
                  <a:extLst>
                    <a:ext uri="{9D8B030D-6E8A-4147-A177-3AD203B41FA5}">
                      <a16:colId xmlns:a16="http://schemas.microsoft.com/office/drawing/2014/main" val="4174379153"/>
                    </a:ext>
                  </a:extLst>
                </a:gridCol>
                <a:gridCol w="2050352">
                  <a:extLst>
                    <a:ext uri="{9D8B030D-6E8A-4147-A177-3AD203B41FA5}">
                      <a16:colId xmlns:a16="http://schemas.microsoft.com/office/drawing/2014/main" val="2458410651"/>
                    </a:ext>
                  </a:extLst>
                </a:gridCol>
                <a:gridCol w="2424668">
                  <a:extLst>
                    <a:ext uri="{9D8B030D-6E8A-4147-A177-3AD203B41FA5}">
                      <a16:colId xmlns:a16="http://schemas.microsoft.com/office/drawing/2014/main" val="2737642052"/>
                    </a:ext>
                  </a:extLst>
                </a:gridCol>
              </a:tblGrid>
              <a:tr h="9161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S.NO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Name of Institution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Program Title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>
                          <a:effectLst/>
                        </a:rPr>
                        <a:t>Duration</a:t>
                      </a:r>
                      <a:endParaRPr lang="en-KW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Name of student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KW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Photo of the Student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5328721"/>
                  </a:ext>
                </a:extLst>
              </a:tr>
              <a:tr h="1415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dirty="0">
                          <a:effectLst/>
                        </a:rPr>
                        <a:t>4)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INSTITUTE OF ADVANCED SAFETY MANAGEMENT.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 Affiliated to State Board of Technical Education, Telangana State Government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Certificate Program in Industrial Safety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Year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Mr. </a:t>
                      </a:r>
                      <a:r>
                        <a:rPr lang="en-IN" sz="2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Thadaka</a:t>
                      </a: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2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Pelli</a:t>
                      </a: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Sravan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KW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5988489"/>
                  </a:ext>
                </a:extLst>
              </a:tr>
            </a:tbl>
          </a:graphicData>
        </a:graphic>
      </p:graphicFrame>
      <p:pic>
        <p:nvPicPr>
          <p:cNvPr id="8" name="Picture 7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86F1984F-4D54-7745-C7EF-8347A0256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3063" y="2549236"/>
            <a:ext cx="1875991" cy="2448981"/>
          </a:xfrm>
          <a:prstGeom prst="ellipse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631D571-8808-F06D-B703-3B5E59AAA96D}"/>
              </a:ext>
            </a:extLst>
          </p:cNvPr>
          <p:cNvGrpSpPr/>
          <p:nvPr/>
        </p:nvGrpSpPr>
        <p:grpSpPr>
          <a:xfrm>
            <a:off x="4458132" y="4221941"/>
            <a:ext cx="2652268" cy="2625877"/>
            <a:chOff x="4278023" y="4232123"/>
            <a:chExt cx="2652268" cy="2625877"/>
          </a:xfrm>
        </p:grpSpPr>
        <p:pic>
          <p:nvPicPr>
            <p:cNvPr id="10" name="Picture 2" descr="Scholarship stamp">
              <a:extLst>
                <a:ext uri="{FF2B5EF4-FFF2-40B4-BE49-F238E27FC236}">
                  <a16:creationId xmlns:a16="http://schemas.microsoft.com/office/drawing/2014/main" id="{4F81E8EF-9DDA-593A-3B9F-384F1FC941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87" t="2037" r="1989" b="9121"/>
            <a:stretch/>
          </p:blipFill>
          <p:spPr bwMode="auto">
            <a:xfrm>
              <a:off x="4278023" y="4232123"/>
              <a:ext cx="2652268" cy="262587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Google Shape;132;p15" descr="Logo&#10;&#10;Description automatically generated">
              <a:extLst>
                <a:ext uri="{FF2B5EF4-FFF2-40B4-BE49-F238E27FC236}">
                  <a16:creationId xmlns:a16="http://schemas.microsoft.com/office/drawing/2014/main" id="{9F6EA5F5-6BBA-5E66-6C3E-805DDF92587F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1245" r="11767" b="8682"/>
            <a:stretch/>
          </p:blipFill>
          <p:spPr>
            <a:xfrm>
              <a:off x="4964145" y="4896552"/>
              <a:ext cx="1280023" cy="1297017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55988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13147</TotalTime>
  <Words>211</Words>
  <Application>Microsoft Macintosh PowerPoint</Application>
  <PresentationFormat>Widescreen</PresentationFormat>
  <Paragraphs>64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J&amp;A Bharat HSE Foundation</dc:title>
  <dc:creator>Yashwanth Garlapati</dc:creator>
  <cp:lastModifiedBy>Yashwanth Garlapati</cp:lastModifiedBy>
  <cp:revision>59</cp:revision>
  <cp:lastPrinted>2022-09-09T17:03:40Z</cp:lastPrinted>
  <dcterms:created xsi:type="dcterms:W3CDTF">2020-06-08T15:58:48Z</dcterms:created>
  <dcterms:modified xsi:type="dcterms:W3CDTF">2023-10-14T16:53:32Z</dcterms:modified>
</cp:coreProperties>
</file>